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6"/>
  </p:notesMasterIdLst>
  <p:sldIdLst>
    <p:sldId id="256" r:id="rId5"/>
    <p:sldId id="262" r:id="rId6"/>
    <p:sldId id="259" r:id="rId7"/>
    <p:sldId id="265" r:id="rId8"/>
    <p:sldId id="266" r:id="rId9"/>
    <p:sldId id="267" r:id="rId10"/>
    <p:sldId id="269" r:id="rId11"/>
    <p:sldId id="268" r:id="rId12"/>
    <p:sldId id="301" r:id="rId13"/>
    <p:sldId id="302" r:id="rId14"/>
    <p:sldId id="270" r:id="rId15"/>
    <p:sldId id="305" r:id="rId16"/>
    <p:sldId id="306" r:id="rId17"/>
    <p:sldId id="307" r:id="rId18"/>
    <p:sldId id="310" r:id="rId19"/>
    <p:sldId id="311" r:id="rId20"/>
    <p:sldId id="308" r:id="rId21"/>
    <p:sldId id="312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80" r:id="rId31"/>
    <p:sldId id="279" r:id="rId32"/>
    <p:sldId id="281" r:id="rId33"/>
    <p:sldId id="282" r:id="rId34"/>
    <p:sldId id="303" r:id="rId35"/>
    <p:sldId id="304" r:id="rId36"/>
    <p:sldId id="283" r:id="rId37"/>
    <p:sldId id="284" r:id="rId38"/>
    <p:sldId id="285" r:id="rId39"/>
    <p:sldId id="286" r:id="rId40"/>
    <p:sldId id="287" r:id="rId41"/>
    <p:sldId id="288" r:id="rId42"/>
    <p:sldId id="290" r:id="rId43"/>
    <p:sldId id="289" r:id="rId44"/>
    <p:sldId id="291" r:id="rId45"/>
    <p:sldId id="293" r:id="rId46"/>
    <p:sldId id="292" r:id="rId47"/>
    <p:sldId id="294" r:id="rId48"/>
    <p:sldId id="295" r:id="rId49"/>
    <p:sldId id="296" r:id="rId50"/>
    <p:sldId id="298" r:id="rId51"/>
    <p:sldId id="299" r:id="rId52"/>
    <p:sldId id="309" r:id="rId53"/>
    <p:sldId id="300" r:id="rId54"/>
    <p:sldId id="297" r:id="rId5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0EFD46-5E63-4780-89F1-52777D59B2F2}" v="1" dt="2020-09-28T10:39:19.275"/>
    <p1510:client id="{D6BA2082-F0BD-4DBB-AC1B-0E3D392FF3B2}" v="2" dt="2020-09-28T17:45:58.4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rf, M.T.M. van der (Max)" userId="S::m.t.m.vanderwerf2@students.uu.nl::17bcf1e1-d487-4270-b1f7-7fe76b11db52" providerId="AD" clId="Web-{770EFD46-5E63-4780-89F1-52777D59B2F2}"/>
    <pc:docChg chg="modSld">
      <pc:chgData name="Werf, M.T.M. van der (Max)" userId="S::m.t.m.vanderwerf2@students.uu.nl::17bcf1e1-d487-4270-b1f7-7fe76b11db52" providerId="AD" clId="Web-{770EFD46-5E63-4780-89F1-52777D59B2F2}" dt="2020-09-28T10:39:19.275" v="0"/>
      <pc:docMkLst>
        <pc:docMk/>
      </pc:docMkLst>
      <pc:sldChg chg="delSp">
        <pc:chgData name="Werf, M.T.M. van der (Max)" userId="S::m.t.m.vanderwerf2@students.uu.nl::17bcf1e1-d487-4270-b1f7-7fe76b11db52" providerId="AD" clId="Web-{770EFD46-5E63-4780-89F1-52777D59B2F2}" dt="2020-09-28T10:39:19.275" v="0"/>
        <pc:sldMkLst>
          <pc:docMk/>
          <pc:sldMk cId="3425067197" sldId="306"/>
        </pc:sldMkLst>
        <pc:spChg chg="del">
          <ac:chgData name="Werf, M.T.M. van der (Max)" userId="S::m.t.m.vanderwerf2@students.uu.nl::17bcf1e1-d487-4270-b1f7-7fe76b11db52" providerId="AD" clId="Web-{770EFD46-5E63-4780-89F1-52777D59B2F2}" dt="2020-09-28T10:39:19.275" v="0"/>
          <ac:spMkLst>
            <pc:docMk/>
            <pc:sldMk cId="3425067197" sldId="306"/>
            <ac:spMk id="2" creationId="{FD0B04FE-6411-1D4A-926E-DF27D0F0F605}"/>
          </ac:spMkLst>
        </pc:spChg>
      </pc:sldChg>
    </pc:docChg>
  </pc:docChgLst>
  <pc:docChgLst>
    <pc:chgData name="Reitsma, G. (Guido)" userId="S::g.reitsma@students.uu.nl::05e1a8b5-efc3-4a66-819a-b2fe60fac331" providerId="AD" clId="Web-{D6BA2082-F0BD-4DBB-AC1B-0E3D392FF3B2}"/>
    <pc:docChg chg="modSld">
      <pc:chgData name="Reitsma, G. (Guido)" userId="S::g.reitsma@students.uu.nl::05e1a8b5-efc3-4a66-819a-b2fe60fac331" providerId="AD" clId="Web-{D6BA2082-F0BD-4DBB-AC1B-0E3D392FF3B2}" dt="2020-09-28T17:45:58.403" v="1" actId="20577"/>
      <pc:docMkLst>
        <pc:docMk/>
      </pc:docMkLst>
      <pc:sldChg chg="modSp">
        <pc:chgData name="Reitsma, G. (Guido)" userId="S::g.reitsma@students.uu.nl::05e1a8b5-efc3-4a66-819a-b2fe60fac331" providerId="AD" clId="Web-{D6BA2082-F0BD-4DBB-AC1B-0E3D392FF3B2}" dt="2020-09-28T17:45:58.403" v="0" actId="20577"/>
        <pc:sldMkLst>
          <pc:docMk/>
          <pc:sldMk cId="3912611312" sldId="272"/>
        </pc:sldMkLst>
        <pc:spChg chg="mod">
          <ac:chgData name="Reitsma, G. (Guido)" userId="S::g.reitsma@students.uu.nl::05e1a8b5-efc3-4a66-819a-b2fe60fac331" providerId="AD" clId="Web-{D6BA2082-F0BD-4DBB-AC1B-0E3D392FF3B2}" dt="2020-09-28T17:45:58.403" v="0" actId="20577"/>
          <ac:spMkLst>
            <pc:docMk/>
            <pc:sldMk cId="3912611312" sldId="272"/>
            <ac:spMk id="3" creationId="{5511FEF0-AE7A-4B20-B0EA-CC2D3741A67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6C72E7-1AC8-4769-8510-C8FBA4EE0D31}" type="datetimeFigureOut">
              <a:rPr lang="nl-NL" smtClean="0"/>
              <a:t>28-9-2020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6F6A5-1236-40E7-B937-7650038E63C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3527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1F436-0D9D-46AD-BEFF-5E111B7B38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47BDE8-4FB5-4522-BEB2-CB4D9D4287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33C5D-99D5-4165-B1F8-06B370213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D59A6-9BE8-4C30-961C-4CAF71958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F54C-053C-4394-9990-70DE256B1A6D}" type="slidenum">
              <a:rPr lang="nl-NL" smtClean="0"/>
              <a:t>‹nr.›</a:t>
            </a:fld>
            <a:endParaRPr lang="nl-NL"/>
          </a:p>
        </p:txBody>
      </p:sp>
      <p:pic>
        <p:nvPicPr>
          <p:cNvPr id="7" name="Afbeelding 9">
            <a:extLst>
              <a:ext uri="{FF2B5EF4-FFF2-40B4-BE49-F238E27FC236}">
                <a16:creationId xmlns:a16="http://schemas.microsoft.com/office/drawing/2014/main" id="{5B115A1C-F137-473C-B049-8E2E1D4382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71870" y="6069578"/>
            <a:ext cx="2624372" cy="10410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1098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7AE8A-1C31-4B80-8E0E-FA8EE7EA7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A7039C-9E8F-49C2-A124-D628993DB0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C1EB7-C34F-4E92-8B14-28B788637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F4EAA-ABFC-4164-BDD9-D6C18344D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F54C-053C-4394-9990-70DE256B1A6D}" type="slidenum">
              <a:rPr lang="nl-NL" smtClean="0"/>
              <a:t>‹nr.›</a:t>
            </a:fld>
            <a:endParaRPr lang="nl-NL"/>
          </a:p>
        </p:txBody>
      </p:sp>
      <p:pic>
        <p:nvPicPr>
          <p:cNvPr id="7" name="Afbeelding 9">
            <a:extLst>
              <a:ext uri="{FF2B5EF4-FFF2-40B4-BE49-F238E27FC236}">
                <a16:creationId xmlns:a16="http://schemas.microsoft.com/office/drawing/2014/main" id="{AA2390CE-E4A9-42B0-B346-6C3BF875E1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71870" y="6069578"/>
            <a:ext cx="2624372" cy="10410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7979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0A7D13-05FB-4F56-9DD4-53C5B300C3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5630CA-2274-448F-B50F-D48D280FDE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17B21-54CC-48E7-894A-27142611C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97B17-C995-407A-9DC9-4DE969B4F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F54C-053C-4394-9990-70DE256B1A6D}" type="slidenum">
              <a:rPr lang="nl-NL" smtClean="0"/>
              <a:t>‹nr.›</a:t>
            </a:fld>
            <a:endParaRPr lang="nl-NL"/>
          </a:p>
        </p:txBody>
      </p:sp>
      <p:pic>
        <p:nvPicPr>
          <p:cNvPr id="7" name="Afbeelding 9">
            <a:extLst>
              <a:ext uri="{FF2B5EF4-FFF2-40B4-BE49-F238E27FC236}">
                <a16:creationId xmlns:a16="http://schemas.microsoft.com/office/drawing/2014/main" id="{4359B83E-457B-4A56-97E8-EF80F65107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71870" y="6069578"/>
            <a:ext cx="2624372" cy="10410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8894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FF329-0391-403E-893E-D576018AC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0DF60-B5C5-4B67-9C59-D776B1162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7592F-54D9-46E8-91E8-E3155C6AE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E3E60-7A04-4ACB-A597-49AF9D1E0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F54C-053C-4394-9990-70DE256B1A6D}" type="slidenum">
              <a:rPr lang="nl-NL" smtClean="0"/>
              <a:t>‹nr.›</a:t>
            </a:fld>
            <a:endParaRPr lang="nl-NL"/>
          </a:p>
        </p:txBody>
      </p:sp>
      <p:pic>
        <p:nvPicPr>
          <p:cNvPr id="7" name="Afbeelding 9">
            <a:extLst>
              <a:ext uri="{FF2B5EF4-FFF2-40B4-BE49-F238E27FC236}">
                <a16:creationId xmlns:a16="http://schemas.microsoft.com/office/drawing/2014/main" id="{0FE4EE32-EE92-49A9-B978-9AF46FFCEE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71870" y="6069578"/>
            <a:ext cx="2624372" cy="10410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8216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3EC57-5DD0-4A03-BF25-28F500D6A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A68C0-D0E2-4B3B-8DF5-99D3AE482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84D37-B5E3-465E-AB9F-1A46C3CB8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507BA4-8DAB-4D1A-8C7A-0034BED32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F54C-053C-4394-9990-70DE256B1A6D}" type="slidenum">
              <a:rPr lang="nl-NL" smtClean="0"/>
              <a:t>‹nr.›</a:t>
            </a:fld>
            <a:endParaRPr lang="nl-NL"/>
          </a:p>
        </p:txBody>
      </p:sp>
      <p:pic>
        <p:nvPicPr>
          <p:cNvPr id="7" name="Afbeelding 9">
            <a:extLst>
              <a:ext uri="{FF2B5EF4-FFF2-40B4-BE49-F238E27FC236}">
                <a16:creationId xmlns:a16="http://schemas.microsoft.com/office/drawing/2014/main" id="{B4FFACBE-778B-452B-B7B2-D991B629EC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71870" y="6069578"/>
            <a:ext cx="2624372" cy="10410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9564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F4064-BB62-46B8-9CC2-D029177ED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FF1E0-3B14-45A4-A725-D5051F77CA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97A2AD-DE0E-4543-BF32-97E6165844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78A81F-A3D5-45B8-A8C9-BF8B43453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8AD99-EEEA-444C-A59A-65F3888F1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F54C-053C-4394-9990-70DE256B1A6D}" type="slidenum">
              <a:rPr lang="nl-NL" smtClean="0"/>
              <a:t>‹nr.›</a:t>
            </a:fld>
            <a:endParaRPr lang="nl-NL"/>
          </a:p>
        </p:txBody>
      </p:sp>
      <p:pic>
        <p:nvPicPr>
          <p:cNvPr id="8" name="Afbeelding 9">
            <a:extLst>
              <a:ext uri="{FF2B5EF4-FFF2-40B4-BE49-F238E27FC236}">
                <a16:creationId xmlns:a16="http://schemas.microsoft.com/office/drawing/2014/main" id="{6E2A276F-6FEF-4ED3-85CF-E9CF754543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71870" y="6069578"/>
            <a:ext cx="2624372" cy="10410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9754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77D37-7754-4A9C-BCC6-11C47E928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D75442-2125-4972-A200-5E35EC3A2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CEFCD3-FF8C-4968-9CED-85E6346B6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DA86E1-83D0-49D4-A54B-9F17BF050F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0C060A-6098-4350-8720-54C7423C64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682D38-0587-46DF-BC2F-54BCA5167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EDE6AB-74D5-42F1-A4DE-5A6E0B56C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F54C-053C-4394-9990-70DE256B1A6D}" type="slidenum">
              <a:rPr lang="nl-NL" smtClean="0"/>
              <a:t>‹nr.›</a:t>
            </a:fld>
            <a:endParaRPr lang="nl-NL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CC785A4D-427F-44CB-8E0A-B101B55E5B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71870" y="6069578"/>
            <a:ext cx="2624372" cy="10410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9719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89489-85CB-4669-ACBD-78EF5FE99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CE259A-9F68-4D64-B695-B05BF20BA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55463-B67C-4CFD-B89A-A5AC40491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F54C-053C-4394-9990-70DE256B1A6D}" type="slidenum">
              <a:rPr lang="nl-NL" smtClean="0"/>
              <a:t>‹nr.›</a:t>
            </a:fld>
            <a:endParaRPr lang="nl-NL"/>
          </a:p>
        </p:txBody>
      </p:sp>
      <p:pic>
        <p:nvPicPr>
          <p:cNvPr id="6" name="Afbeelding 9">
            <a:extLst>
              <a:ext uri="{FF2B5EF4-FFF2-40B4-BE49-F238E27FC236}">
                <a16:creationId xmlns:a16="http://schemas.microsoft.com/office/drawing/2014/main" id="{4E1FECAE-E5B2-4686-BED7-57C4C269E9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71870" y="6069578"/>
            <a:ext cx="2624372" cy="10410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7888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975913-F874-4ACB-BF38-06993DE48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8B41A-AEDF-4412-BB53-522D256DE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F54C-053C-4394-9990-70DE256B1A6D}" type="slidenum">
              <a:rPr lang="nl-NL" smtClean="0"/>
              <a:t>‹nr.›</a:t>
            </a:fld>
            <a:endParaRPr lang="nl-NL"/>
          </a:p>
        </p:txBody>
      </p:sp>
      <p:pic>
        <p:nvPicPr>
          <p:cNvPr id="5" name="Afbeelding 9">
            <a:extLst>
              <a:ext uri="{FF2B5EF4-FFF2-40B4-BE49-F238E27FC236}">
                <a16:creationId xmlns:a16="http://schemas.microsoft.com/office/drawing/2014/main" id="{003DCD53-61B3-4260-9781-C03ECF355E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71870" y="6069578"/>
            <a:ext cx="2624372" cy="10410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9995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75079-FBD9-4B6E-93BC-C2C72C3D6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FB345-DC72-4009-80DF-ADF36B45C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54BB79-2FE3-4EEC-A47B-F6AA444FCF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404493-2A24-4F5A-99BE-DED35B9AC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43EAAD-7F90-46F6-8777-C00D5AD3A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F54C-053C-4394-9990-70DE256B1A6D}" type="slidenum">
              <a:rPr lang="nl-NL" smtClean="0"/>
              <a:t>‹nr.›</a:t>
            </a:fld>
            <a:endParaRPr lang="nl-NL"/>
          </a:p>
        </p:txBody>
      </p:sp>
      <p:pic>
        <p:nvPicPr>
          <p:cNvPr id="8" name="Afbeelding 9">
            <a:extLst>
              <a:ext uri="{FF2B5EF4-FFF2-40B4-BE49-F238E27FC236}">
                <a16:creationId xmlns:a16="http://schemas.microsoft.com/office/drawing/2014/main" id="{F5965B39-71B2-49D0-86D7-1658D734E3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71870" y="6069578"/>
            <a:ext cx="2624372" cy="10410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0239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0C5DE-40EB-400F-BB8C-DD4CE993E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0676FA-A76F-4435-A2C2-2AD6DBB5C9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D88418-CE82-4860-B21C-19BC3A38AE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7901AD-1CEA-40EE-8192-D18DA32CA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9D7769-3DBE-45F4-9D6C-319778BCB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F54C-053C-4394-9990-70DE256B1A6D}" type="slidenum">
              <a:rPr lang="nl-NL" smtClean="0"/>
              <a:t>‹nr.›</a:t>
            </a:fld>
            <a:endParaRPr lang="nl-NL"/>
          </a:p>
        </p:txBody>
      </p:sp>
      <p:pic>
        <p:nvPicPr>
          <p:cNvPr id="8" name="Afbeelding 9">
            <a:extLst>
              <a:ext uri="{FF2B5EF4-FFF2-40B4-BE49-F238E27FC236}">
                <a16:creationId xmlns:a16="http://schemas.microsoft.com/office/drawing/2014/main" id="{6E6FBEF1-7C0B-499C-A27C-52802B84CB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71870" y="6069578"/>
            <a:ext cx="2624372" cy="10410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9820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7109B4-6259-4B71-963F-E6EF90917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F9CCA7-0EF3-49F7-943E-25DD645B6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F321C-7E99-47F2-9215-9A27ED0A15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2F29F-60CE-435D-911D-C4361140EDDE}" type="datetimeFigureOut">
              <a:rPr lang="nl-NL" smtClean="0"/>
              <a:t>28-9-2020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A2F472-351E-4F7F-B8E9-339BDFCA7B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653A4-AF1B-4E4A-ACF4-770CE4B004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8F54C-053C-4394-9990-70DE256B1A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2710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t.com/content/a2901ce8-5eb7-4633-b89c-cbdf5b386938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t.com/content/a2901ce8-5eb7-4633-b89c-cbdf5b386938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r4ds.had.co.nz/visualize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r4ds.had.co.nz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2">
            <a:extLst>
              <a:ext uri="{FF2B5EF4-FFF2-40B4-BE49-F238E27FC236}">
                <a16:creationId xmlns:a16="http://schemas.microsoft.com/office/drawing/2014/main" id="{67D5AF9D-B0DC-43A3-AAC6-1547D97B9220}"/>
              </a:ext>
            </a:extLst>
          </p:cNvPr>
          <p:cNvSpPr txBox="1">
            <a:spLocks/>
          </p:cNvSpPr>
          <p:nvPr/>
        </p:nvSpPr>
        <p:spPr>
          <a:xfrm>
            <a:off x="3275597" y="5316032"/>
            <a:ext cx="5643960" cy="4388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Daniel L. Oberski &amp; Erik-Jan van Kesteren</a:t>
            </a:r>
            <a:endParaRPr lang="nl-NL" sz="2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jdelijke aanduiding voor tekst 3">
            <a:extLst>
              <a:ext uri="{FF2B5EF4-FFF2-40B4-BE49-F238E27FC236}">
                <a16:creationId xmlns:a16="http://schemas.microsoft.com/office/drawing/2014/main" id="{A0C7FD2C-79F4-4035-B87B-567FCDEE550A}"/>
              </a:ext>
            </a:extLst>
          </p:cNvPr>
          <p:cNvSpPr txBox="1">
            <a:spLocks/>
          </p:cNvSpPr>
          <p:nvPr/>
        </p:nvSpPr>
        <p:spPr>
          <a:xfrm>
            <a:off x="2407508" y="5754848"/>
            <a:ext cx="7376984" cy="8673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Methodology &amp; Statistics</a:t>
            </a:r>
          </a:p>
          <a:p>
            <a:pPr marL="0" indent="0" algn="ctr"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Utrecht University</a:t>
            </a:r>
            <a:endParaRPr lang="nl-NL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5150EB-C963-4057-9C23-EDF2C9EC6773}"/>
              </a:ext>
            </a:extLst>
          </p:cNvPr>
          <p:cNvSpPr/>
          <p:nvPr/>
        </p:nvSpPr>
        <p:spPr>
          <a:xfrm>
            <a:off x="620785" y="1342238"/>
            <a:ext cx="11308360" cy="236069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 and Data Analysis</a:t>
            </a:r>
          </a:p>
          <a:p>
            <a:pPr algn="ctr"/>
            <a:r>
              <a:rPr lang="en-US" altLang="nl-NL" sz="3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A95B730-DEB8-45EC-95F6-9E624B67ABF0}"/>
              </a:ext>
            </a:extLst>
          </p:cNvPr>
          <p:cNvSpPr txBox="1">
            <a:spLocks noChangeArrowheads="1"/>
          </p:cNvSpPr>
          <p:nvPr/>
        </p:nvSpPr>
        <p:spPr>
          <a:xfrm>
            <a:off x="2897187" y="3702930"/>
            <a:ext cx="6400800" cy="11994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0000" indent="-270000" algn="l" defTabSz="914400" rtl="0" eaLnBrk="1" latinLnBrk="0" hangingPunct="1">
              <a:lnSpc>
                <a:spcPct val="110000"/>
              </a:lnSpc>
              <a:spcBef>
                <a:spcPts val="2100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1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en-US" altLang="nl-NL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568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69D3F0-09C9-7D4C-8A79-9F5DF4CF7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7615003" cy="68684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5E975F-07E8-EF49-90B0-13B50BB861F7}"/>
              </a:ext>
            </a:extLst>
          </p:cNvPr>
          <p:cNvSpPr/>
          <p:nvPr/>
        </p:nvSpPr>
        <p:spPr>
          <a:xfrm>
            <a:off x="10063084" y="6488668"/>
            <a:ext cx="2128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/>
              <a:t>Source: Healy (2019)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794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820F4-72B6-4011-AF33-1B278828A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Graphics for data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392281-1F3B-4577-B800-260BE7E680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The </a:t>
                </a:r>
                <a:r>
                  <a:rPr lang="en-US" b="1"/>
                  <a:t>human retina </a:t>
                </a:r>
                <a:r>
                  <a:rPr lang="en-US"/>
                  <a:t>can transfer around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/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/>
                  <a:t> bits per second to the brain;</a:t>
                </a:r>
              </a:p>
              <a:p>
                <a:r>
                  <a:rPr lang="en-US" b="1"/>
                  <a:t>Reading</a:t>
                </a:r>
                <a:r>
                  <a:rPr lang="en-US"/>
                  <a:t> transfers about 3 words, so 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/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/>
                  <a:t> bits/s;</a:t>
                </a:r>
              </a:p>
              <a:p>
                <a:r>
                  <a:rPr lang="en-US"/>
                  <a:t>Potentially (!) visualization is about 4 orders of magnitude more powerful.</a:t>
                </a:r>
              </a:p>
              <a:p>
                <a:endParaRPr lang="en-US"/>
              </a:p>
              <a:p>
                <a:pPr marL="0" indent="0">
                  <a:buNone/>
                </a:pPr>
                <a:r>
                  <a:rPr lang="en-US" b="1"/>
                  <a:t>How can we leverage the human visual system to analyze data?</a:t>
                </a:r>
                <a:endParaRPr lang="en-GB" b="1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392281-1F3B-4577-B800-260BE7E680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424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7483D-87CE-1540-A3A8-70533A8D9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Plotting the right 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32922-D14A-0048-84A9-DB19B131D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Most common problems:</a:t>
            </a:r>
          </a:p>
          <a:p>
            <a:endParaRPr lang="en-US"/>
          </a:p>
          <a:p>
            <a:r>
              <a:rPr lang="en-US"/>
              <a:t>(Accidentally) misrepresenting what is being plotted</a:t>
            </a:r>
          </a:p>
          <a:p>
            <a:r>
              <a:rPr lang="en-US"/>
              <a:t>Omitting baselines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703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99A479-5A22-6149-8F3B-4B129D85D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3440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3F3711-D91F-3049-86D9-0EA659BA66ED}"/>
              </a:ext>
            </a:extLst>
          </p:cNvPr>
          <p:cNvSpPr/>
          <p:nvPr/>
        </p:nvSpPr>
        <p:spPr>
          <a:xfrm>
            <a:off x="10063084" y="6488668"/>
            <a:ext cx="2128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/>
              <a:t>Source: Healy (2019)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67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12ED1-96DC-8A4A-B23E-915AADA13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9089E-3ABF-8949-B6CA-7F3A52953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6DE8B-3DC7-AA4E-94E1-27DD267CF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103370" cy="68471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113C7B-98CB-8540-9B33-864897CC6706}"/>
              </a:ext>
            </a:extLst>
          </p:cNvPr>
          <p:cNvSpPr/>
          <p:nvPr/>
        </p:nvSpPr>
        <p:spPr>
          <a:xfrm>
            <a:off x="10063084" y="6488668"/>
            <a:ext cx="2128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/>
              <a:t>Source: Healy (2019)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30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50368-CE27-7E45-8E85-C546F601C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D1A51-EF71-7542-A699-E408C5434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1C5F00-9796-CE41-A625-7A9F7B8C8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8160"/>
            <a:ext cx="12192000" cy="626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209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5A9D1-B5FC-1743-8687-3F1DB2B45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BFA13-9F0C-024A-987B-327C1E38F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hart showing that death rates have climbed far above historical averages in many countries that have faced Covid-19 outbreaks ">
            <a:extLst>
              <a:ext uri="{FF2B5EF4-FFF2-40B4-BE49-F238E27FC236}">
                <a16:creationId xmlns:a16="http://schemas.microsoft.com/office/drawing/2014/main" id="{B24F0C50-6883-CD40-ACB3-856BAB409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99030" cy="1169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1B737E8-78BC-3F48-9D94-28063B3C5A0C}"/>
              </a:ext>
            </a:extLst>
          </p:cNvPr>
          <p:cNvSpPr/>
          <p:nvPr/>
        </p:nvSpPr>
        <p:spPr>
          <a:xfrm>
            <a:off x="9099029" y="6211669"/>
            <a:ext cx="37925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https://www.ft.com/content/a2901ce8-5eb7-4633-b89c-cbdf5b386938</a:t>
            </a:r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D18FBB-B380-2A4A-9703-135DFCF8281F}"/>
              </a:ext>
            </a:extLst>
          </p:cNvPr>
          <p:cNvSpPr/>
          <p:nvPr/>
        </p:nvSpPr>
        <p:spPr>
          <a:xfrm>
            <a:off x="9099029" y="151382"/>
            <a:ext cx="29283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/>
              <a:t>Good example (FT)</a:t>
            </a:r>
          </a:p>
        </p:txBody>
      </p:sp>
    </p:spTree>
    <p:extLst>
      <p:ext uri="{BB962C8B-B14F-4D97-AF65-F5344CB8AC3E}">
        <p14:creationId xmlns:p14="http://schemas.microsoft.com/office/powerpoint/2010/main" val="2653857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F17A9-280D-F741-BD3C-CB862E30F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72C67-36F3-BE44-BC3E-BEE1FAB59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C15BF68B-AE07-124D-9715-F68022F5D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113" y="0"/>
            <a:ext cx="63261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236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8" descr="Live-updating proportional symbol map of Europe showing the cumulative death toll from Covid-19 by country. Data updated daily.">
            <a:extLst>
              <a:ext uri="{FF2B5EF4-FFF2-40B4-BE49-F238E27FC236}">
                <a16:creationId xmlns:a16="http://schemas.microsoft.com/office/drawing/2014/main" id="{230FB0C5-7E7F-0F4A-8348-AD0EA57C6B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A10BAA-0085-1944-8188-73717E9C0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97"/>
            <a:ext cx="822536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836F937-F37D-6E4B-BBAD-75E3E1B374AA}"/>
              </a:ext>
            </a:extLst>
          </p:cNvPr>
          <p:cNvSpPr/>
          <p:nvPr/>
        </p:nvSpPr>
        <p:spPr>
          <a:xfrm>
            <a:off x="8399489" y="6211669"/>
            <a:ext cx="37925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https://www.ft.com/content/a2901ce8-5eb7-4633-b89c-cbdf5b386938</a:t>
            </a:r>
            <a:r>
              <a:rPr lang="en-US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28117D-FAB4-184D-8483-D81EEB46CEA1}"/>
              </a:ext>
            </a:extLst>
          </p:cNvPr>
          <p:cNvSpPr/>
          <p:nvPr/>
        </p:nvSpPr>
        <p:spPr>
          <a:xfrm>
            <a:off x="8399489" y="339088"/>
            <a:ext cx="32560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/>
              <a:t>Missing a baseline…?</a:t>
            </a:r>
          </a:p>
        </p:txBody>
      </p:sp>
    </p:spTree>
    <p:extLst>
      <p:ext uri="{BB962C8B-B14F-4D97-AF65-F5344CB8AC3E}">
        <p14:creationId xmlns:p14="http://schemas.microsoft.com/office/powerpoint/2010/main" val="864908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196BE-8CCD-42BD-B2FF-6FA8BA527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Making pictures that help analyze data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DD2EA-71A2-46AD-A22D-AD5D29183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We’d like to make, not just any kind of picture or graph, but one that transfers some part of the data to our brain</a:t>
            </a:r>
          </a:p>
          <a:p>
            <a:r>
              <a:rPr lang="en-US"/>
              <a:t>How do we make sure that the graphs we make transfer:</a:t>
            </a:r>
          </a:p>
          <a:p>
            <a:pPr lvl="1"/>
            <a:r>
              <a:rPr lang="en-US"/>
              <a:t>The right part of the data, and;</a:t>
            </a:r>
          </a:p>
          <a:p>
            <a:pPr lvl="1"/>
            <a:r>
              <a:rPr lang="en-US"/>
              <a:t>As much of it as possible?</a:t>
            </a:r>
          </a:p>
          <a:p>
            <a:pPr marL="457200" lvl="1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This is where the </a:t>
            </a:r>
            <a:r>
              <a:rPr lang="en-US" b="1"/>
              <a:t>“grammar of graphics” </a:t>
            </a:r>
            <a:r>
              <a:rPr lang="en-US"/>
              <a:t>comes in.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Goal is to </a:t>
            </a:r>
            <a:r>
              <a:rPr lang="en-US" b="1"/>
              <a:t>specify how data map to picture</a:t>
            </a:r>
            <a:r>
              <a:rPr lang="en-US"/>
              <a:t>, so the correct type and largest amount possible is transferred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1753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9C55-34D9-482F-BBFF-61B54E82F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DD480-0341-4559-8FD9-6D53A7A87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/>
              <a:t>Data visualization principles</a:t>
            </a:r>
          </a:p>
          <a:p>
            <a:r>
              <a:rPr lang="en-GB" b="1"/>
              <a:t>The grammar of graphics</a:t>
            </a:r>
          </a:p>
          <a:p>
            <a:r>
              <a:rPr lang="en-GB"/>
              <a:t>Exploratory data analysis (EDA)</a:t>
            </a:r>
          </a:p>
          <a:p>
            <a:endParaRPr lang="en-GB"/>
          </a:p>
          <a:p>
            <a:r>
              <a:rPr lang="en-GB"/>
              <a:t>Goal of the week: know how to create and improve data visualizations, and know how to use them for exploration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261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119A3-5F1A-42CA-AE29-813101DB1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Grammar of graphics (Wickham version)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1FEF0-AE7A-4B20-B0EA-CC2D3741A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hlinkClick r:id="rId2"/>
              </a:rPr>
              <a:t>http://r4ds.had.co.nz/visualize.html</a:t>
            </a:r>
            <a:r>
              <a:rPr lang="en-GB"/>
              <a:t> </a:t>
            </a:r>
          </a:p>
          <a:p>
            <a:r>
              <a:rPr lang="en-GB"/>
              <a:t>Map raw data to following elements:</a:t>
            </a:r>
          </a:p>
          <a:p>
            <a:pPr lvl="1"/>
            <a:r>
              <a:rPr lang="en-GB"/>
              <a:t>Aesthetics (position, shape, </a:t>
            </a:r>
            <a:r>
              <a:rPr lang="en-GB" err="1"/>
              <a:t>color</a:t>
            </a:r>
            <a:r>
              <a:rPr lang="en-GB"/>
              <a:t>, ...)</a:t>
            </a:r>
          </a:p>
          <a:p>
            <a:pPr lvl="1"/>
            <a:r>
              <a:rPr lang="en-GB"/>
              <a:t>Hetric objects (points, lines, bars, ...)</a:t>
            </a:r>
          </a:p>
          <a:p>
            <a:pPr lvl="1"/>
            <a:r>
              <a:rPr lang="en-GB"/>
              <a:t>Scales (continuous, discrete, ...)</a:t>
            </a:r>
          </a:p>
          <a:p>
            <a:pPr lvl="1"/>
            <a:r>
              <a:rPr lang="en-GB"/>
              <a:t>Facets (small multiples)</a:t>
            </a:r>
          </a:p>
          <a:p>
            <a:r>
              <a:rPr lang="en-GB"/>
              <a:t>Additionally, can apply:</a:t>
            </a:r>
          </a:p>
          <a:p>
            <a:pPr lvl="1"/>
            <a:r>
              <a:rPr lang="en-GB"/>
              <a:t>Statistical transformation (identity, binning, median, ...)</a:t>
            </a:r>
          </a:p>
          <a:p>
            <a:pPr lvl="1"/>
            <a:r>
              <a:rPr lang="en-GB"/>
              <a:t>Coordinate system (Cartesian, polar, parallel, ...</a:t>
            </a:r>
          </a:p>
        </p:txBody>
      </p:sp>
    </p:spTree>
    <p:extLst>
      <p:ext uri="{BB962C8B-B14F-4D97-AF65-F5344CB8AC3E}">
        <p14:creationId xmlns:p14="http://schemas.microsoft.com/office/powerpoint/2010/main" val="3912611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D7328-EE3B-4660-B6F9-F2FE798A9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Grammar of graphics (Wickham version)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16C68-6B3C-48BB-B27A-22F223CD2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67831"/>
            <a:ext cx="10515600" cy="92233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In </a:t>
            </a:r>
            <a:r>
              <a:rPr lang="en-US">
                <a:latin typeface="Consolas" panose="020B0609020204030204" pitchFamily="49" charset="0"/>
              </a:rPr>
              <a:t>R</a:t>
            </a:r>
            <a:r>
              <a:rPr lang="en-US"/>
              <a:t>, grammar of graphics is implemented in </a:t>
            </a:r>
            <a:r>
              <a:rPr lang="en-US" err="1">
                <a:latin typeface="Consolas" panose="020B0609020204030204" pitchFamily="49" charset="0"/>
              </a:rPr>
              <a:t>ggplot</a:t>
            </a:r>
            <a:r>
              <a:rPr lang="en-US"/>
              <a:t>, a function in the </a:t>
            </a:r>
            <a:r>
              <a:rPr lang="en-US">
                <a:latin typeface="Consolas" panose="020B0609020204030204" pitchFamily="49" charset="0"/>
              </a:rPr>
              <a:t>ggplot2</a:t>
            </a:r>
            <a:r>
              <a:rPr lang="en-US"/>
              <a:t> package.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9805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487B2-16C8-457A-97DE-82721CB93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 data set: cars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459B0C-3947-4075-BA7B-967A6FAFCB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13930"/>
            <a:ext cx="10515600" cy="2974727"/>
          </a:xfrm>
        </p:spPr>
      </p:pic>
    </p:spTree>
    <p:extLst>
      <p:ext uri="{BB962C8B-B14F-4D97-AF65-F5344CB8AC3E}">
        <p14:creationId xmlns:p14="http://schemas.microsoft.com/office/powerpoint/2010/main" val="2531904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B0FAA9-B7F0-4E59-ADD4-89A241028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809" y="1825625"/>
            <a:ext cx="702438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E57456-EC75-4F0F-8A03-7A180178D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923" y="365126"/>
            <a:ext cx="10158153" cy="1297420"/>
          </a:xfrm>
        </p:spPr>
        <p:txBody>
          <a:bodyPr>
            <a:normAutofit fontScale="90000"/>
          </a:bodyPr>
          <a:lstStyle/>
          <a:p>
            <a:r>
              <a:rPr lang="en-GB" sz="3200" err="1">
                <a:solidFill>
                  <a:schemeClr val="accent1"/>
                </a:solidFill>
                <a:latin typeface="Consolas" panose="020B0609020204030204" pitchFamily="49" charset="0"/>
              </a:rPr>
              <a:t>ggplot</a:t>
            </a:r>
            <a:r>
              <a:rPr lang="en-GB" sz="3200">
                <a:latin typeface="Consolas" panose="020B0609020204030204" pitchFamily="49" charset="0"/>
              </a:rPr>
              <a:t>(</a:t>
            </a:r>
            <a:r>
              <a:rPr lang="en-GB" sz="3200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GB" sz="3200">
                <a:latin typeface="Consolas" panose="020B0609020204030204" pitchFamily="49" charset="0"/>
              </a:rPr>
              <a:t> = mpg) </a:t>
            </a:r>
            <a:r>
              <a:rPr lang="en-GB" sz="3200">
                <a:solidFill>
                  <a:schemeClr val="accent1"/>
                </a:solidFill>
                <a:latin typeface="Consolas" panose="020B0609020204030204" pitchFamily="49" charset="0"/>
              </a:rPr>
              <a:t>+</a:t>
            </a:r>
            <a:r>
              <a:rPr lang="en-GB" sz="3200">
                <a:latin typeface="Consolas" panose="020B0609020204030204" pitchFamily="49" charset="0"/>
              </a:rPr>
              <a:t> </a:t>
            </a:r>
            <a:br>
              <a:rPr lang="en-GB" sz="3200">
                <a:latin typeface="Consolas" panose="020B0609020204030204" pitchFamily="49" charset="0"/>
              </a:rPr>
            </a:br>
            <a:r>
              <a:rPr lang="en-GB" sz="3200">
                <a:latin typeface="Consolas" panose="020B0609020204030204" pitchFamily="49" charset="0"/>
              </a:rPr>
              <a:t>  </a:t>
            </a:r>
            <a:r>
              <a:rPr lang="en-GB" sz="3200" err="1">
                <a:solidFill>
                  <a:schemeClr val="accent1"/>
                </a:solidFill>
                <a:latin typeface="Consolas" panose="020B0609020204030204" pitchFamily="49" charset="0"/>
              </a:rPr>
              <a:t>geom_point</a:t>
            </a:r>
            <a:r>
              <a:rPr lang="en-GB" sz="3200">
                <a:latin typeface="Consolas" panose="020B0609020204030204" pitchFamily="49" charset="0"/>
              </a:rPr>
              <a:t>(</a:t>
            </a:r>
            <a:r>
              <a:rPr lang="en-GB" sz="3200">
                <a:solidFill>
                  <a:srgbClr val="FF0000"/>
                </a:solidFill>
                <a:latin typeface="Consolas" panose="020B0609020204030204" pitchFamily="49" charset="0"/>
              </a:rPr>
              <a:t>mapping</a:t>
            </a:r>
            <a:r>
              <a:rPr lang="en-GB" sz="3200">
                <a:latin typeface="Consolas" panose="020B0609020204030204" pitchFamily="49" charset="0"/>
              </a:rPr>
              <a:t> = </a:t>
            </a:r>
            <a:r>
              <a:rPr lang="en-GB" sz="3200" err="1">
                <a:solidFill>
                  <a:schemeClr val="accent1"/>
                </a:solidFill>
                <a:latin typeface="Consolas" panose="020B0609020204030204" pitchFamily="49" charset="0"/>
              </a:rPr>
              <a:t>aes</a:t>
            </a:r>
            <a:r>
              <a:rPr lang="en-GB" sz="3200">
                <a:latin typeface="Consolas" panose="020B0609020204030204" pitchFamily="49" charset="0"/>
              </a:rPr>
              <a:t>(</a:t>
            </a:r>
            <a:r>
              <a:rPr lang="en-GB" sz="320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GB" sz="3200">
                <a:latin typeface="Consolas" panose="020B0609020204030204" pitchFamily="49" charset="0"/>
              </a:rPr>
              <a:t> = </a:t>
            </a:r>
            <a:r>
              <a:rPr lang="en-GB" sz="3200" err="1">
                <a:latin typeface="Consolas" panose="020B0609020204030204" pitchFamily="49" charset="0"/>
              </a:rPr>
              <a:t>displ</a:t>
            </a:r>
            <a:r>
              <a:rPr lang="en-GB" sz="3200">
                <a:latin typeface="Consolas" panose="020B0609020204030204" pitchFamily="49" charset="0"/>
              </a:rPr>
              <a:t>, </a:t>
            </a:r>
            <a:r>
              <a:rPr lang="en-GB" sz="3200">
                <a:solidFill>
                  <a:srgbClr val="FF0000"/>
                </a:solidFill>
                <a:latin typeface="Consolas" panose="020B0609020204030204" pitchFamily="49" charset="0"/>
              </a:rPr>
              <a:t>y</a:t>
            </a:r>
            <a:r>
              <a:rPr lang="en-GB" sz="3200">
                <a:latin typeface="Consolas" panose="020B0609020204030204" pitchFamily="49" charset="0"/>
              </a:rPr>
              <a:t> = </a:t>
            </a:r>
            <a:r>
              <a:rPr lang="en-GB" sz="3200" err="1">
                <a:latin typeface="Consolas" panose="020B0609020204030204" pitchFamily="49" charset="0"/>
              </a:rPr>
              <a:t>hwy</a:t>
            </a:r>
            <a:r>
              <a:rPr lang="en-GB" sz="3200">
                <a:latin typeface="Consolas" panose="020B0609020204030204" pitchFamily="49" charset="0"/>
              </a:rPr>
              <a:t>, </a:t>
            </a:r>
            <a:br>
              <a:rPr lang="en-GB" sz="3200">
                <a:latin typeface="Consolas" panose="020B0609020204030204" pitchFamily="49" charset="0"/>
              </a:rPr>
            </a:br>
            <a:r>
              <a:rPr lang="en-GB" sz="3200">
                <a:latin typeface="Consolas" panose="020B0609020204030204" pitchFamily="49" charset="0"/>
              </a:rPr>
              <a:t>                           </a:t>
            </a:r>
            <a:r>
              <a:rPr lang="en-GB" sz="320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3200">
                <a:latin typeface="Consolas" panose="020B0609020204030204" pitchFamily="49" charset="0"/>
              </a:rPr>
              <a:t> = class))</a:t>
            </a:r>
          </a:p>
        </p:txBody>
      </p:sp>
    </p:spTree>
    <p:extLst>
      <p:ext uri="{BB962C8B-B14F-4D97-AF65-F5344CB8AC3E}">
        <p14:creationId xmlns:p14="http://schemas.microsoft.com/office/powerpoint/2010/main" val="923941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90BE157-B5CA-4E0B-9CA0-D54962176DA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164029"/>
            <a:ext cx="5931807" cy="36745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E57456-EC75-4F0F-8A03-7A180178D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923" y="365126"/>
            <a:ext cx="10158153" cy="1297420"/>
          </a:xfrm>
        </p:spPr>
        <p:txBody>
          <a:bodyPr>
            <a:normAutofit fontScale="90000"/>
          </a:bodyPr>
          <a:lstStyle/>
          <a:p>
            <a:r>
              <a:rPr lang="en-GB" sz="3200" err="1">
                <a:solidFill>
                  <a:schemeClr val="accent1"/>
                </a:solidFill>
                <a:latin typeface="Consolas" panose="020B0609020204030204" pitchFamily="49" charset="0"/>
              </a:rPr>
              <a:t>ggplot</a:t>
            </a:r>
            <a:r>
              <a:rPr lang="en-GB" sz="3200">
                <a:latin typeface="Consolas" panose="020B0609020204030204" pitchFamily="49" charset="0"/>
              </a:rPr>
              <a:t>(</a:t>
            </a:r>
            <a:r>
              <a:rPr lang="en-GB" sz="3200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GB" sz="3200">
                <a:latin typeface="Consolas" panose="020B0609020204030204" pitchFamily="49" charset="0"/>
              </a:rPr>
              <a:t> = mpg) </a:t>
            </a:r>
            <a:r>
              <a:rPr lang="en-GB" sz="3200">
                <a:solidFill>
                  <a:schemeClr val="accent1"/>
                </a:solidFill>
                <a:latin typeface="Consolas" panose="020B0609020204030204" pitchFamily="49" charset="0"/>
              </a:rPr>
              <a:t>+</a:t>
            </a:r>
            <a:r>
              <a:rPr lang="en-GB" sz="3200">
                <a:latin typeface="Consolas" panose="020B0609020204030204" pitchFamily="49" charset="0"/>
              </a:rPr>
              <a:t> </a:t>
            </a:r>
            <a:br>
              <a:rPr lang="en-GB" sz="3200">
                <a:latin typeface="Consolas" panose="020B0609020204030204" pitchFamily="49" charset="0"/>
              </a:rPr>
            </a:br>
            <a:r>
              <a:rPr lang="en-GB" sz="3200">
                <a:latin typeface="Consolas" panose="020B0609020204030204" pitchFamily="49" charset="0"/>
              </a:rPr>
              <a:t>  </a:t>
            </a:r>
            <a:r>
              <a:rPr lang="en-GB" sz="3200" err="1">
                <a:solidFill>
                  <a:schemeClr val="accent1"/>
                </a:solidFill>
                <a:latin typeface="Consolas" panose="020B0609020204030204" pitchFamily="49" charset="0"/>
              </a:rPr>
              <a:t>geom_point</a:t>
            </a:r>
            <a:r>
              <a:rPr lang="en-GB" sz="3200">
                <a:latin typeface="Consolas" panose="020B0609020204030204" pitchFamily="49" charset="0"/>
              </a:rPr>
              <a:t>(</a:t>
            </a:r>
            <a:r>
              <a:rPr lang="en-GB" sz="3200">
                <a:solidFill>
                  <a:srgbClr val="FF0000"/>
                </a:solidFill>
                <a:latin typeface="Consolas" panose="020B0609020204030204" pitchFamily="49" charset="0"/>
              </a:rPr>
              <a:t>mapping</a:t>
            </a:r>
            <a:r>
              <a:rPr lang="en-GB" sz="3200">
                <a:latin typeface="Consolas" panose="020B0609020204030204" pitchFamily="49" charset="0"/>
              </a:rPr>
              <a:t> = </a:t>
            </a:r>
            <a:r>
              <a:rPr lang="en-GB" sz="3200" err="1">
                <a:solidFill>
                  <a:schemeClr val="accent1"/>
                </a:solidFill>
                <a:latin typeface="Consolas" panose="020B0609020204030204" pitchFamily="49" charset="0"/>
              </a:rPr>
              <a:t>aes</a:t>
            </a:r>
            <a:r>
              <a:rPr lang="en-GB" sz="3200">
                <a:latin typeface="Consolas" panose="020B0609020204030204" pitchFamily="49" charset="0"/>
              </a:rPr>
              <a:t>(</a:t>
            </a:r>
            <a:r>
              <a:rPr lang="en-GB" sz="320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GB" sz="3200">
                <a:latin typeface="Consolas" panose="020B0609020204030204" pitchFamily="49" charset="0"/>
              </a:rPr>
              <a:t> = </a:t>
            </a:r>
            <a:r>
              <a:rPr lang="en-GB" sz="3200" err="1">
                <a:latin typeface="Consolas" panose="020B0609020204030204" pitchFamily="49" charset="0"/>
              </a:rPr>
              <a:t>displ</a:t>
            </a:r>
            <a:r>
              <a:rPr lang="en-GB" sz="3200">
                <a:latin typeface="Consolas" panose="020B0609020204030204" pitchFamily="49" charset="0"/>
              </a:rPr>
              <a:t>, </a:t>
            </a:r>
            <a:r>
              <a:rPr lang="en-GB" sz="3200">
                <a:solidFill>
                  <a:srgbClr val="FF0000"/>
                </a:solidFill>
                <a:latin typeface="Consolas" panose="020B0609020204030204" pitchFamily="49" charset="0"/>
              </a:rPr>
              <a:t>y</a:t>
            </a:r>
            <a:r>
              <a:rPr lang="en-GB" sz="3200">
                <a:latin typeface="Consolas" panose="020B0609020204030204" pitchFamily="49" charset="0"/>
              </a:rPr>
              <a:t> = </a:t>
            </a:r>
            <a:r>
              <a:rPr lang="en-GB" sz="3200" err="1">
                <a:latin typeface="Consolas" panose="020B0609020204030204" pitchFamily="49" charset="0"/>
              </a:rPr>
              <a:t>hwy</a:t>
            </a:r>
            <a:r>
              <a:rPr lang="en-GB" sz="3200">
                <a:latin typeface="Consolas" panose="020B0609020204030204" pitchFamily="49" charset="0"/>
              </a:rPr>
              <a:t>, </a:t>
            </a:r>
            <a:br>
              <a:rPr lang="en-GB" sz="3200">
                <a:latin typeface="Consolas" panose="020B0609020204030204" pitchFamily="49" charset="0"/>
              </a:rPr>
            </a:br>
            <a:r>
              <a:rPr lang="en-GB" sz="3200">
                <a:latin typeface="Consolas" panose="020B0609020204030204" pitchFamily="49" charset="0"/>
              </a:rPr>
              <a:t>                           </a:t>
            </a:r>
            <a:r>
              <a:rPr lang="en-GB" sz="320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3200">
                <a:latin typeface="Consolas" panose="020B0609020204030204" pitchFamily="49" charset="0"/>
              </a:rPr>
              <a:t> = class))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A830DC-2404-49DE-95DC-FD717183D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Aesthetics:</a:t>
            </a:r>
          </a:p>
          <a:p>
            <a:pPr lvl="1"/>
            <a:r>
              <a:rPr lang="en-US"/>
              <a:t>x-position mapped to engine size</a:t>
            </a:r>
          </a:p>
          <a:p>
            <a:pPr lvl="1"/>
            <a:r>
              <a:rPr lang="en-US"/>
              <a:t>y-position mapped to fuel efficiency</a:t>
            </a:r>
          </a:p>
          <a:p>
            <a:pPr lvl="1"/>
            <a:r>
              <a:rPr lang="en-US"/>
              <a:t>color mapped to car type</a:t>
            </a:r>
          </a:p>
          <a:p>
            <a:r>
              <a:rPr lang="en-US"/>
              <a:t>Geometric objects: points</a:t>
            </a:r>
          </a:p>
          <a:p>
            <a:r>
              <a:rPr lang="en-US"/>
              <a:t>Transformation: identity</a:t>
            </a:r>
          </a:p>
          <a:p>
            <a:r>
              <a:rPr lang="en-US"/>
              <a:t>Scales: continuous, cartesian coordinates</a:t>
            </a:r>
          </a:p>
          <a:p>
            <a:r>
              <a:rPr lang="en-US"/>
              <a:t>No facets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998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9D668-9CE0-4739-AFC4-E18A8D523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Facets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18463E6-236D-461F-9B89-6276AF32B1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716" y="722295"/>
            <a:ext cx="8599784" cy="5413410"/>
          </a:xfrm>
        </p:spPr>
      </p:pic>
    </p:spTree>
    <p:extLst>
      <p:ext uri="{BB962C8B-B14F-4D97-AF65-F5344CB8AC3E}">
        <p14:creationId xmlns:p14="http://schemas.microsoft.com/office/powerpoint/2010/main" val="2582488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28327-8649-4C58-9D73-84367AF75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Transformation (stats)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25D1CA-7557-4616-9D24-125E17DED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65" y="1690688"/>
            <a:ext cx="11008670" cy="4301549"/>
          </a:xfrm>
        </p:spPr>
      </p:pic>
    </p:spTree>
    <p:extLst>
      <p:ext uri="{BB962C8B-B14F-4D97-AF65-F5344CB8AC3E}">
        <p14:creationId xmlns:p14="http://schemas.microsoft.com/office/powerpoint/2010/main" val="2792012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F2924-5681-42CB-B4E0-7327958DC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/>
              <a:t>What should I choose?</a:t>
            </a:r>
            <a:endParaRPr lang="en-GB" sz="4000"/>
          </a:p>
        </p:txBody>
      </p:sp>
    </p:spTree>
    <p:extLst>
      <p:ext uri="{BB962C8B-B14F-4D97-AF65-F5344CB8AC3E}">
        <p14:creationId xmlns:p14="http://schemas.microsoft.com/office/powerpoint/2010/main" val="631915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0ECB075-D1E3-4187-BF9B-8D9A1C1DD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0" y="439578"/>
            <a:ext cx="5867400" cy="5978843"/>
          </a:xfrm>
        </p:spPr>
      </p:pic>
    </p:spTree>
    <p:extLst>
      <p:ext uri="{BB962C8B-B14F-4D97-AF65-F5344CB8AC3E}">
        <p14:creationId xmlns:p14="http://schemas.microsoft.com/office/powerpoint/2010/main" val="3938873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9CCCA-0884-473C-AEC4-8682BEF21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Color</a:t>
            </a:r>
            <a:r>
              <a:rPr lang="en-GB"/>
              <a:t>: hue-saturation-brightness (HSB)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E8428C-D179-42A0-BA71-1217973862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930" y="1825625"/>
            <a:ext cx="4628140" cy="4351338"/>
          </a:xfrm>
        </p:spPr>
      </p:pic>
    </p:spTree>
    <p:extLst>
      <p:ext uri="{BB962C8B-B14F-4D97-AF65-F5344CB8AC3E}">
        <p14:creationId xmlns:p14="http://schemas.microsoft.com/office/powerpoint/2010/main" val="2175668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6166E-51CC-4BF1-96C6-58186676F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Reading materials for 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58F44-8295-44CF-84A8-4A42669FA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99484" cy="4351338"/>
          </a:xfrm>
        </p:spPr>
        <p:txBody>
          <a:bodyPr>
            <a:normAutofit/>
          </a:bodyPr>
          <a:lstStyle/>
          <a:p>
            <a:r>
              <a:rPr lang="en-US"/>
              <a:t>Chapters from </a:t>
            </a:r>
            <a:r>
              <a:rPr lang="en-US" b="1"/>
              <a:t>R for Data Science (R4DS), open access book at:</a:t>
            </a:r>
          </a:p>
          <a:p>
            <a:r>
              <a:rPr lang="en-GB">
                <a:hlinkClick r:id="rId2"/>
              </a:rPr>
              <a:t>https://r4ds.had.co.nz</a:t>
            </a:r>
            <a:r>
              <a:rPr lang="en-GB"/>
              <a:t> </a:t>
            </a:r>
          </a:p>
          <a:p>
            <a:endParaRPr lang="en-GB"/>
          </a:p>
          <a:p>
            <a:r>
              <a:rPr lang="en-GB"/>
              <a:t>Today: </a:t>
            </a:r>
            <a:r>
              <a:rPr lang="en-GB" err="1"/>
              <a:t>ch</a:t>
            </a:r>
            <a:r>
              <a:rPr lang="en-GB"/>
              <a:t> 3 visualization</a:t>
            </a:r>
          </a:p>
          <a:p>
            <a:r>
              <a:rPr lang="en-GB"/>
              <a:t>Tomorrow: </a:t>
            </a:r>
            <a:r>
              <a:rPr lang="en-GB" err="1"/>
              <a:t>chh</a:t>
            </a:r>
            <a:r>
              <a:rPr lang="en-GB"/>
              <a:t> 3, 5, 7</a:t>
            </a:r>
          </a:p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C459E0-1F98-45CF-83FC-D762700F2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7617" y="1825624"/>
            <a:ext cx="2900892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554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F73C6-D2BC-4772-8BFF-3D6760781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766218"/>
            <a:ext cx="3219450" cy="1325563"/>
          </a:xfrm>
        </p:spPr>
        <p:txBody>
          <a:bodyPr>
            <a:normAutofit fontScale="90000"/>
          </a:bodyPr>
          <a:lstStyle/>
          <a:p>
            <a:r>
              <a:rPr lang="en-GB"/>
              <a:t>Mackinlay’s </a:t>
            </a:r>
            <a:br>
              <a:rPr lang="en-GB"/>
            </a:br>
            <a:r>
              <a:rPr lang="en-GB"/>
              <a:t>ranking of </a:t>
            </a:r>
            <a:br>
              <a:rPr lang="en-GB"/>
            </a:br>
            <a:r>
              <a:rPr lang="en-GB"/>
              <a:t>encodings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FEB4D6F-42BB-4223-AF25-471D92B644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7883667"/>
              </p:ext>
            </p:extLst>
          </p:nvPr>
        </p:nvGraphicFramePr>
        <p:xfrm>
          <a:off x="3676650" y="30480"/>
          <a:ext cx="8515350" cy="682752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838450">
                  <a:extLst>
                    <a:ext uri="{9D8B030D-6E8A-4147-A177-3AD203B41FA5}">
                      <a16:colId xmlns:a16="http://schemas.microsoft.com/office/drawing/2014/main" val="4259974521"/>
                    </a:ext>
                  </a:extLst>
                </a:gridCol>
                <a:gridCol w="2838450">
                  <a:extLst>
                    <a:ext uri="{9D8B030D-6E8A-4147-A177-3AD203B41FA5}">
                      <a16:colId xmlns:a16="http://schemas.microsoft.com/office/drawing/2014/main" val="4149912403"/>
                    </a:ext>
                  </a:extLst>
                </a:gridCol>
                <a:gridCol w="2838450">
                  <a:extLst>
                    <a:ext uri="{9D8B030D-6E8A-4147-A177-3AD203B41FA5}">
                      <a16:colId xmlns:a16="http://schemas.microsoft.com/office/drawing/2014/main" val="20305647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600"/>
                        <a:t>Quantitative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600"/>
                        <a:t>Ordinal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600"/>
                        <a:t>Nominal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899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60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60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600"/>
                        <a:t>Position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087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60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600"/>
                        <a:t>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600" err="1"/>
                        <a:t>Color</a:t>
                      </a:r>
                      <a:r>
                        <a:rPr lang="en-GB" sz="2600"/>
                        <a:t> hue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015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600"/>
                        <a:t>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600" err="1"/>
                        <a:t>Color</a:t>
                      </a:r>
                      <a:r>
                        <a:rPr lang="en-GB" sz="2600"/>
                        <a:t> saturation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600"/>
                        <a:t>Texture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342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600"/>
                        <a:t>Slope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600" err="1"/>
                        <a:t>Color</a:t>
                      </a:r>
                      <a:r>
                        <a:rPr lang="en-GB" sz="2600"/>
                        <a:t> Hue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600"/>
                        <a:t>Connection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023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60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600"/>
                        <a:t>Texture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600"/>
                        <a:t>Containment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326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600"/>
                        <a:t>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600"/>
                        <a:t>Connection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600"/>
                        <a:t>Density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932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600"/>
                        <a:t>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600"/>
                        <a:t>Containment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600" err="1"/>
                        <a:t>Color</a:t>
                      </a:r>
                      <a:r>
                        <a:rPr lang="en-GB" sz="2600"/>
                        <a:t> saturation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63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600" err="1"/>
                        <a:t>Color</a:t>
                      </a:r>
                      <a:r>
                        <a:rPr lang="en-GB" sz="2600"/>
                        <a:t> saturation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60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600"/>
                        <a:t>Shape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537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600" err="1"/>
                        <a:t>Color</a:t>
                      </a:r>
                      <a:r>
                        <a:rPr lang="en-GB" sz="2600"/>
                        <a:t> hue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600"/>
                        <a:t>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600"/>
                        <a:t>Length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129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600"/>
                        <a:t>Texture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600"/>
                        <a:t>Slope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600"/>
                        <a:t>Angle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038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600"/>
                        <a:t>Connection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60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600"/>
                        <a:t>Slope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116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600"/>
                        <a:t>Containment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600"/>
                        <a:t>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600"/>
                        <a:t>Area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081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600"/>
                        <a:t>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600"/>
                        <a:t>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600"/>
                        <a:t>Volume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0974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84807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A9441-BB81-A34F-A9A0-1B49C5ADC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Gestalt principles of relatedness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A32B3-5468-0940-AFFC-37421E423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E" b="1"/>
              <a:t>Proximity</a:t>
            </a:r>
            <a:r>
              <a:rPr lang="en-IE"/>
              <a:t>: Things that are spatially near to one another seem to be related.</a:t>
            </a:r>
          </a:p>
          <a:p>
            <a:r>
              <a:rPr lang="en-IE" b="1"/>
              <a:t>Similarity:</a:t>
            </a:r>
            <a:r>
              <a:rPr lang="en-IE"/>
              <a:t> Things that look alike seem to be related.</a:t>
            </a:r>
          </a:p>
          <a:p>
            <a:r>
              <a:rPr lang="en-IE" b="1"/>
              <a:t>Connection</a:t>
            </a:r>
            <a:r>
              <a:rPr lang="en-IE"/>
              <a:t>: Things that are visually tied to one another seem to be related.</a:t>
            </a:r>
          </a:p>
          <a:p>
            <a:r>
              <a:rPr lang="en-IE" b="1"/>
              <a:t>Continuity</a:t>
            </a:r>
            <a:r>
              <a:rPr lang="en-IE"/>
              <a:t>: Partially hidden objects are completed into familiar shapes.</a:t>
            </a:r>
          </a:p>
          <a:p>
            <a:r>
              <a:rPr lang="en-IE" b="1"/>
              <a:t>Closure</a:t>
            </a:r>
            <a:r>
              <a:rPr lang="en-IE"/>
              <a:t>: Incomplete shapes are perceived as complete.</a:t>
            </a:r>
          </a:p>
          <a:p>
            <a:r>
              <a:rPr lang="en-IE" b="1"/>
              <a:t>Figure and ground</a:t>
            </a:r>
            <a:r>
              <a:rPr lang="en-IE"/>
              <a:t>: Visual elements are taken to be either in the foreground or in the background.</a:t>
            </a:r>
          </a:p>
          <a:p>
            <a:r>
              <a:rPr lang="en-IE" b="1"/>
              <a:t>Common fate</a:t>
            </a:r>
            <a:r>
              <a:rPr lang="en-IE"/>
              <a:t>: Elements sharing a direction of movement are perceived as a unit.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51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2C7AA-A8EA-524E-8EA3-2F348A6BF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37080-F5F4-634C-B8C3-2B2458191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203038-F59A-9242-9A10-7FDF4B6D8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04" y="365125"/>
            <a:ext cx="9905891" cy="58118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9182A1-AC14-6B41-AFE7-92B09BF069A3}"/>
              </a:ext>
            </a:extLst>
          </p:cNvPr>
          <p:cNvSpPr/>
          <p:nvPr/>
        </p:nvSpPr>
        <p:spPr>
          <a:xfrm>
            <a:off x="10063084" y="6488668"/>
            <a:ext cx="2128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/>
              <a:t>Source: Healy (2019)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3665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9886C-1955-4FF9-BB97-4CC689347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(distilled) principles from Tufte</a:t>
            </a:r>
            <a:endParaRPr lang="en-GB"/>
          </a:p>
        </p:txBody>
      </p:sp>
      <p:pic>
        <p:nvPicPr>
          <p:cNvPr id="6" name="Content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C3500C2-436E-45DB-9042-D0B282EAB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262" y="1690688"/>
            <a:ext cx="7229475" cy="2085975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E2E3B42-1300-4490-91E3-BAA9BE075E66}"/>
              </a:ext>
            </a:extLst>
          </p:cNvPr>
          <p:cNvSpPr/>
          <p:nvPr/>
        </p:nvSpPr>
        <p:spPr>
          <a:xfrm>
            <a:off x="2481262" y="3948063"/>
            <a:ext cx="722947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/>
              <a:t>Ask how data maps to perception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/>
              <a:t>Ask which comparisons you want, guide eye to those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/>
              <a:t>Maximize data-to-ink ratio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/>
              <a:t>Present more data (without losing interpretability)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/>
              <a:t>Use levels of detail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/>
              <a:t>(Remember narrative)</a:t>
            </a:r>
          </a:p>
        </p:txBody>
      </p:sp>
    </p:spTree>
    <p:extLst>
      <p:ext uri="{BB962C8B-B14F-4D97-AF65-F5344CB8AC3E}">
        <p14:creationId xmlns:p14="http://schemas.microsoft.com/office/powerpoint/2010/main" val="10922817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accessory, umbrella&#10;&#10;Description automatically generated">
            <a:extLst>
              <a:ext uri="{FF2B5EF4-FFF2-40B4-BE49-F238E27FC236}">
                <a16:creationId xmlns:a16="http://schemas.microsoft.com/office/drawing/2014/main" id="{C1E9BCC9-BA81-4676-BE6A-CB56892383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721" y="398653"/>
            <a:ext cx="6020557" cy="6060694"/>
          </a:xfrm>
        </p:spPr>
      </p:pic>
    </p:spTree>
    <p:extLst>
      <p:ext uri="{BB962C8B-B14F-4D97-AF65-F5344CB8AC3E}">
        <p14:creationId xmlns:p14="http://schemas.microsoft.com/office/powerpoint/2010/main" val="15954463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2049F507-455B-4A68-B330-C5788A07D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083" y="1210996"/>
            <a:ext cx="8986917" cy="564700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D5E607-CBE0-4ABF-B9FE-DAD1DCF99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700"/>
            <a:ext cx="10515600" cy="1325563"/>
          </a:xfrm>
        </p:spPr>
        <p:txBody>
          <a:bodyPr/>
          <a:lstStyle/>
          <a:p>
            <a:r>
              <a:rPr lang="en-GB"/>
              <a:t>Nightingale Rose / Coxcomb chart</a:t>
            </a:r>
          </a:p>
        </p:txBody>
      </p:sp>
    </p:spTree>
    <p:extLst>
      <p:ext uri="{BB962C8B-B14F-4D97-AF65-F5344CB8AC3E}">
        <p14:creationId xmlns:p14="http://schemas.microsoft.com/office/powerpoint/2010/main" val="19035690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2F789A4D-110F-4133-9628-E9098CE65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56" y="828278"/>
            <a:ext cx="10402888" cy="5201444"/>
          </a:xfrm>
        </p:spPr>
      </p:pic>
    </p:spTree>
    <p:extLst>
      <p:ext uri="{BB962C8B-B14F-4D97-AF65-F5344CB8AC3E}">
        <p14:creationId xmlns:p14="http://schemas.microsoft.com/office/powerpoint/2010/main" val="24709319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building&#10;&#10;Description automatically generated">
            <a:extLst>
              <a:ext uri="{FF2B5EF4-FFF2-40B4-BE49-F238E27FC236}">
                <a16:creationId xmlns:a16="http://schemas.microsoft.com/office/drawing/2014/main" id="{473A493D-3709-40EC-BF22-5E04733E85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42" y="1411684"/>
            <a:ext cx="8829716" cy="4034631"/>
          </a:xfrm>
        </p:spPr>
      </p:pic>
    </p:spTree>
    <p:extLst>
      <p:ext uri="{BB962C8B-B14F-4D97-AF65-F5344CB8AC3E}">
        <p14:creationId xmlns:p14="http://schemas.microsoft.com/office/powerpoint/2010/main" val="35019866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ns face&#10;&#10;Description automatically generated">
            <a:extLst>
              <a:ext uri="{FF2B5EF4-FFF2-40B4-BE49-F238E27FC236}">
                <a16:creationId xmlns:a16="http://schemas.microsoft.com/office/drawing/2014/main" id="{DF7F133E-E297-401F-A67F-C035E5CB7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571500"/>
            <a:ext cx="9525000" cy="5715000"/>
          </a:xfrm>
        </p:spPr>
      </p:pic>
    </p:spTree>
    <p:extLst>
      <p:ext uri="{BB962C8B-B14F-4D97-AF65-F5344CB8AC3E}">
        <p14:creationId xmlns:p14="http://schemas.microsoft.com/office/powerpoint/2010/main" val="27538219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7F133E-E297-401F-A67F-C035E5CB7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3500" y="571500"/>
            <a:ext cx="9525000" cy="5715000"/>
          </a:xfrm>
        </p:spPr>
      </p:pic>
    </p:spTree>
    <p:extLst>
      <p:ext uri="{BB962C8B-B14F-4D97-AF65-F5344CB8AC3E}">
        <p14:creationId xmlns:p14="http://schemas.microsoft.com/office/powerpoint/2010/main" val="2002279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D0930-1CC4-4C8A-935F-3BBE2940B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Assignments 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E5CF9-89DC-433D-985C-2790115C5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Monday: Tidy data visualization with </a:t>
            </a:r>
            <a:r>
              <a:rPr lang="en-GB" err="1"/>
              <a:t>dplyr</a:t>
            </a:r>
            <a:r>
              <a:rPr lang="en-GB"/>
              <a:t> and </a:t>
            </a:r>
            <a:r>
              <a:rPr lang="en-GB" err="1"/>
              <a:t>ggplot</a:t>
            </a:r>
            <a:endParaRPr lang="en-GB"/>
          </a:p>
          <a:p>
            <a:r>
              <a:rPr lang="en-GB"/>
              <a:t>Tuesday: Exploratory data analysis</a:t>
            </a:r>
          </a:p>
          <a:p>
            <a:r>
              <a:rPr lang="en-GB"/>
              <a:t>Thursday: either (a) resit for the test, or (b) assignment on advanced data visualization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1000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A74226D1-BA76-4BCE-84F5-989FA58E4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14" y="1542891"/>
            <a:ext cx="8249972" cy="494998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FE5D99-D5A0-4E19-91AF-A8BD2D2B4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000" err="1">
                <a:solidFill>
                  <a:schemeClr val="accent1"/>
                </a:solidFill>
                <a:latin typeface="Consolas" panose="020B0609020204030204" pitchFamily="49" charset="0"/>
              </a:rPr>
              <a:t>ggplot</a:t>
            </a:r>
            <a:r>
              <a:rPr lang="en-GB" sz="2000">
                <a:latin typeface="Consolas" panose="020B0609020204030204" pitchFamily="49" charset="0"/>
              </a:rPr>
              <a:t>(quakes, </a:t>
            </a:r>
            <a:r>
              <a:rPr lang="en-GB" sz="2000" err="1">
                <a:solidFill>
                  <a:schemeClr val="accent1"/>
                </a:solidFill>
                <a:latin typeface="Consolas" panose="020B0609020204030204" pitchFamily="49" charset="0"/>
              </a:rPr>
              <a:t>aes</a:t>
            </a:r>
            <a:r>
              <a:rPr lang="en-GB" sz="2000">
                <a:latin typeface="Consolas" panose="020B0609020204030204" pitchFamily="49" charset="0"/>
              </a:rPr>
              <a:t>(</a:t>
            </a:r>
            <a:r>
              <a:rPr lang="en-GB" sz="2000">
                <a:solidFill>
                  <a:schemeClr val="accent1"/>
                </a:solidFill>
                <a:latin typeface="Consolas" panose="020B0609020204030204" pitchFamily="49" charset="0"/>
              </a:rPr>
              <a:t>factor</a:t>
            </a:r>
            <a:r>
              <a:rPr lang="en-GB" sz="2000">
                <a:latin typeface="Consolas" panose="020B0609020204030204" pitchFamily="49" charset="0"/>
              </a:rPr>
              <a:t>(mag), stations)) +</a:t>
            </a:r>
            <a:br>
              <a:rPr lang="en-GB" sz="2000">
                <a:latin typeface="Consolas" panose="020B0609020204030204" pitchFamily="49" charset="0"/>
              </a:rPr>
            </a:br>
            <a:r>
              <a:rPr lang="en-GB" sz="2000">
                <a:latin typeface="Consolas" panose="020B0609020204030204" pitchFamily="49" charset="0"/>
              </a:rPr>
              <a:t>  </a:t>
            </a:r>
            <a:r>
              <a:rPr lang="en-GB" sz="2000" err="1">
                <a:solidFill>
                  <a:schemeClr val="accent1"/>
                </a:solidFill>
                <a:latin typeface="Consolas" panose="020B0609020204030204" pitchFamily="49" charset="0"/>
              </a:rPr>
              <a:t>theme_tufte</a:t>
            </a:r>
            <a:r>
              <a:rPr lang="en-GB" sz="2000">
                <a:latin typeface="Consolas" panose="020B0609020204030204" pitchFamily="49" charset="0"/>
              </a:rPr>
              <a:t>() +</a:t>
            </a:r>
            <a:br>
              <a:rPr lang="en-GB" sz="2000">
                <a:latin typeface="Consolas" panose="020B0609020204030204" pitchFamily="49" charset="0"/>
              </a:rPr>
            </a:br>
            <a:r>
              <a:rPr lang="en-GB" sz="2000">
                <a:latin typeface="Consolas" panose="020B0609020204030204" pitchFamily="49" charset="0"/>
              </a:rPr>
              <a:t>  </a:t>
            </a:r>
            <a:r>
              <a:rPr lang="en-GB" sz="2000" err="1">
                <a:solidFill>
                  <a:schemeClr val="accent1"/>
                </a:solidFill>
                <a:latin typeface="Consolas" panose="020B0609020204030204" pitchFamily="49" charset="0"/>
              </a:rPr>
              <a:t>geom_tufteboxplot</a:t>
            </a:r>
            <a:r>
              <a:rPr lang="en-GB" sz="2000">
                <a:latin typeface="Consolas" panose="020B0609020204030204" pitchFamily="49" charset="0"/>
              </a:rPr>
              <a:t>(</a:t>
            </a:r>
            <a:r>
              <a:rPr lang="en-GB" sz="2000" err="1">
                <a:solidFill>
                  <a:srgbClr val="FF0000"/>
                </a:solidFill>
                <a:latin typeface="Consolas" panose="020B0609020204030204" pitchFamily="49" charset="0"/>
              </a:rPr>
              <a:t>outlier.colour</a:t>
            </a:r>
            <a:r>
              <a:rPr lang="en-GB" sz="200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GB" sz="2000">
                <a:latin typeface="Consolas" panose="020B0609020204030204" pitchFamily="49" charset="0"/>
              </a:rPr>
              <a:t>= </a:t>
            </a:r>
            <a:r>
              <a:rPr lang="en-GB" sz="2000">
                <a:solidFill>
                  <a:srgbClr val="00B050"/>
                </a:solidFill>
                <a:latin typeface="Consolas" panose="020B0609020204030204" pitchFamily="49" charset="0"/>
              </a:rPr>
              <a:t>"transparent"</a:t>
            </a:r>
            <a:r>
              <a:rPr lang="en-GB" sz="2000">
                <a:latin typeface="Consolas" panose="020B0609020204030204" pitchFamily="49" charset="0"/>
              </a:rPr>
              <a:t>) +</a:t>
            </a:r>
            <a:br>
              <a:rPr lang="en-GB" sz="2000">
                <a:latin typeface="Consolas" panose="020B0609020204030204" pitchFamily="49" charset="0"/>
              </a:rPr>
            </a:br>
            <a:r>
              <a:rPr lang="en-GB" sz="2000">
                <a:latin typeface="Consolas" panose="020B0609020204030204" pitchFamily="49" charset="0"/>
              </a:rPr>
              <a:t>  </a:t>
            </a:r>
            <a:r>
              <a:rPr lang="en-GB" sz="2000">
                <a:solidFill>
                  <a:schemeClr val="accent1"/>
                </a:solidFill>
                <a:latin typeface="Consolas" panose="020B0609020204030204" pitchFamily="49" charset="0"/>
              </a:rPr>
              <a:t>theme</a:t>
            </a:r>
            <a:r>
              <a:rPr lang="en-GB" sz="2000">
                <a:latin typeface="Consolas" panose="020B0609020204030204" pitchFamily="49" charset="0"/>
              </a:rPr>
              <a:t>(</a:t>
            </a:r>
            <a:r>
              <a:rPr lang="en-GB" sz="2000" err="1">
                <a:solidFill>
                  <a:srgbClr val="FF0000"/>
                </a:solidFill>
                <a:latin typeface="Consolas" panose="020B0609020204030204" pitchFamily="49" charset="0"/>
              </a:rPr>
              <a:t>axis.title</a:t>
            </a:r>
            <a:r>
              <a:rPr lang="en-GB" sz="200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GB" sz="2000">
                <a:latin typeface="Consolas" panose="020B0609020204030204" pitchFamily="49" charset="0"/>
              </a:rPr>
              <a:t>= </a:t>
            </a:r>
            <a:r>
              <a:rPr lang="en-GB" sz="2000" err="1">
                <a:solidFill>
                  <a:schemeClr val="accent1"/>
                </a:solidFill>
                <a:latin typeface="Consolas" panose="020B0609020204030204" pitchFamily="49" charset="0"/>
              </a:rPr>
              <a:t>element_blank</a:t>
            </a:r>
            <a:r>
              <a:rPr lang="en-GB" sz="2000">
                <a:latin typeface="Consolas" panose="020B0609020204030204" pitchFamily="49" charset="0"/>
              </a:rPr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42294916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2FC6B-4357-4582-8EE8-3D73EFA22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Tufte wisdom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B5F5A-54BA-469E-83EC-9EEFD6899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Tufte’s principles are more oriented to communication and can be taken too far</a:t>
            </a:r>
          </a:p>
          <a:p>
            <a:endParaRPr lang="en-US"/>
          </a:p>
          <a:p>
            <a:r>
              <a:rPr lang="en-US"/>
              <a:t>Better data/ink → display more information without overload;</a:t>
            </a:r>
          </a:p>
          <a:p>
            <a:r>
              <a:rPr lang="en-US"/>
              <a:t>Thinking about perception can help you choose better </a:t>
            </a:r>
            <a:r>
              <a:rPr lang="en-US" err="1"/>
              <a:t>geoms</a:t>
            </a:r>
            <a:r>
              <a:rPr lang="en-US"/>
              <a:t>, aesthetics.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82753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F2924-5681-42CB-B4E0-7327958DC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/>
              <a:t>Some practice</a:t>
            </a:r>
            <a:endParaRPr lang="en-GB" sz="4000"/>
          </a:p>
        </p:txBody>
      </p:sp>
    </p:spTree>
    <p:extLst>
      <p:ext uri="{BB962C8B-B14F-4D97-AF65-F5344CB8AC3E}">
        <p14:creationId xmlns:p14="http://schemas.microsoft.com/office/powerpoint/2010/main" val="15775674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B3949-F8AD-4683-9B78-F747868E4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Answer these questions: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FF48D-61E2-40D4-B488-89DE24E02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Are we plotting the right thing?</a:t>
            </a:r>
          </a:p>
          <a:p>
            <a:r>
              <a:rPr lang="en-US"/>
              <a:t>What are: aesthetics, </a:t>
            </a:r>
            <a:r>
              <a:rPr lang="en-US" err="1"/>
              <a:t>geom</a:t>
            </a:r>
            <a:r>
              <a:rPr lang="en-US"/>
              <a:t>, scale, facets, transformation, coordinate system</a:t>
            </a:r>
          </a:p>
          <a:p>
            <a:r>
              <a:rPr lang="en-US"/>
              <a:t>How is data/ink?</a:t>
            </a:r>
          </a:p>
          <a:p>
            <a:r>
              <a:rPr lang="en-US"/>
              <a:t>Is perception considered optimally?</a:t>
            </a:r>
          </a:p>
          <a:p>
            <a:r>
              <a:rPr lang="en-US"/>
              <a:t>Can you think of questions you can’t answer from this plot which are in the data?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504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42F88CF-8C42-4C0C-A253-91AAFEB9FF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418" y="314325"/>
            <a:ext cx="8009164" cy="6229350"/>
          </a:xfrm>
        </p:spPr>
      </p:pic>
    </p:spTree>
    <p:extLst>
      <p:ext uri="{BB962C8B-B14F-4D97-AF65-F5344CB8AC3E}">
        <p14:creationId xmlns:p14="http://schemas.microsoft.com/office/powerpoint/2010/main" val="1016585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2F88CF-8C42-4C0C-A253-91AAFEB9FF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1418" y="314325"/>
            <a:ext cx="8009164" cy="6229349"/>
          </a:xfrm>
        </p:spPr>
      </p:pic>
    </p:spTree>
    <p:extLst>
      <p:ext uri="{BB962C8B-B14F-4D97-AF65-F5344CB8AC3E}">
        <p14:creationId xmlns:p14="http://schemas.microsoft.com/office/powerpoint/2010/main" val="34047405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2F88CF-8C42-4C0C-A253-91AAFEB9FF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1418" y="314325"/>
            <a:ext cx="8009163" cy="6229349"/>
          </a:xfrm>
        </p:spPr>
      </p:pic>
    </p:spTree>
    <p:extLst>
      <p:ext uri="{BB962C8B-B14F-4D97-AF65-F5344CB8AC3E}">
        <p14:creationId xmlns:p14="http://schemas.microsoft.com/office/powerpoint/2010/main" val="19669711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2F88CF-8C42-4C0C-A253-91AAFEB9FF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8976" y="0"/>
            <a:ext cx="6858000" cy="6858000"/>
          </a:xfrm>
        </p:spPr>
      </p:pic>
    </p:spTree>
    <p:extLst>
      <p:ext uri="{BB962C8B-B14F-4D97-AF65-F5344CB8AC3E}">
        <p14:creationId xmlns:p14="http://schemas.microsoft.com/office/powerpoint/2010/main" val="5492134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2F88CF-8C42-4C0C-A253-91AAFEB9FF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18683" y="0"/>
            <a:ext cx="9154633" cy="6858000"/>
          </a:xfrm>
        </p:spPr>
      </p:pic>
    </p:spTree>
    <p:extLst>
      <p:ext uri="{BB962C8B-B14F-4D97-AF65-F5344CB8AC3E}">
        <p14:creationId xmlns:p14="http://schemas.microsoft.com/office/powerpoint/2010/main" val="40265859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98446-18DF-0446-8DF4-DDAB0BE9D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Arkansas COVID-19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21CEB-1E6B-D543-AB5E-CF586D89F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C7D357A-A232-9F4C-9D53-53D1D5E45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05" y="2272166"/>
            <a:ext cx="10586495" cy="345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496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D105D-742B-4546-9C74-0395D1678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>
            <a:normAutofit/>
          </a:bodyPr>
          <a:lstStyle/>
          <a:p>
            <a:r>
              <a:rPr lang="en-GB"/>
              <a:t>John Tukey (1915 – 2000)</a:t>
            </a:r>
          </a:p>
        </p:txBody>
      </p:sp>
      <p:pic>
        <p:nvPicPr>
          <p:cNvPr id="5" name="Content Placeholder 4" descr="A person sitting on a table&#10;&#10;Description automatically generated">
            <a:extLst>
              <a:ext uri="{FF2B5EF4-FFF2-40B4-BE49-F238E27FC236}">
                <a16:creationId xmlns:a16="http://schemas.microsoft.com/office/drawing/2014/main" id="{AADF8676-96E4-422F-A7A8-7686F561D7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 r="818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9FC489C-D931-4B91-8935-45BDA453C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400"/>
              <a:t>Data Scientist patient zero</a:t>
            </a:r>
          </a:p>
          <a:p>
            <a:r>
              <a:rPr lang="en-US" sz="2400"/>
              <a:t>Inventor of:</a:t>
            </a:r>
          </a:p>
          <a:p>
            <a:pPr lvl="1"/>
            <a:r>
              <a:rPr lang="en-US" sz="2000"/>
              <a:t>The boxplot</a:t>
            </a:r>
          </a:p>
          <a:p>
            <a:pPr lvl="1"/>
            <a:r>
              <a:rPr lang="en-US" sz="2000"/>
              <a:t>The term “exploratory data analysis”</a:t>
            </a:r>
          </a:p>
          <a:p>
            <a:pPr lvl="1"/>
            <a:r>
              <a:rPr lang="en-US" sz="2000"/>
              <a:t>The Fast Fourier Transform</a:t>
            </a:r>
          </a:p>
          <a:p>
            <a:pPr lvl="1"/>
            <a:r>
              <a:rPr lang="en-US" sz="2000"/>
              <a:t>“Tukey’s test”</a:t>
            </a:r>
          </a:p>
          <a:p>
            <a:pPr lvl="1"/>
            <a:r>
              <a:rPr lang="en-US" sz="2000"/>
              <a:t>The word “bit”</a:t>
            </a:r>
          </a:p>
          <a:p>
            <a:pPr lvl="1"/>
            <a:r>
              <a:rPr lang="en-US" sz="2000"/>
              <a:t>So, so much more (Wikipedia)</a:t>
            </a:r>
          </a:p>
        </p:txBody>
      </p:sp>
    </p:spTree>
    <p:extLst>
      <p:ext uri="{BB962C8B-B14F-4D97-AF65-F5344CB8AC3E}">
        <p14:creationId xmlns:p14="http://schemas.microsoft.com/office/powerpoint/2010/main" val="1179489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F2924-5681-42CB-B4E0-7327958DC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/>
              <a:t>Conclusion</a:t>
            </a:r>
            <a:endParaRPr lang="en-GB" sz="4000"/>
          </a:p>
        </p:txBody>
      </p:sp>
    </p:spTree>
    <p:extLst>
      <p:ext uri="{BB962C8B-B14F-4D97-AF65-F5344CB8AC3E}">
        <p14:creationId xmlns:p14="http://schemas.microsoft.com/office/powerpoint/2010/main" val="17518908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F84FE-BDF7-4CA2-BDCF-87D4B76C1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BC325-6AC3-47CF-97A3-31C6E549D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/>
              <a:t>Data visualization is a huge field;</a:t>
            </a:r>
          </a:p>
          <a:p>
            <a:r>
              <a:rPr lang="en-US" sz="3600"/>
              <a:t>Sticking to </a:t>
            </a:r>
            <a:r>
              <a:rPr lang="en-US" sz="3600" b="1"/>
              <a:t>basic principles </a:t>
            </a:r>
            <a:r>
              <a:rPr lang="en-US" sz="3600"/>
              <a:t>helps:</a:t>
            </a:r>
          </a:p>
          <a:p>
            <a:pPr lvl="1"/>
            <a:r>
              <a:rPr lang="en-US" sz="3200" b="1"/>
              <a:t>Map data </a:t>
            </a:r>
            <a:r>
              <a:rPr lang="en-US" sz="3200"/>
              <a:t>to aesthetics, </a:t>
            </a:r>
            <a:r>
              <a:rPr lang="en-US" sz="3200" err="1"/>
              <a:t>geoms</a:t>
            </a:r>
            <a:r>
              <a:rPr lang="en-US" sz="3200"/>
              <a:t>, scales, facets;</a:t>
            </a:r>
          </a:p>
          <a:p>
            <a:pPr lvl="1"/>
            <a:r>
              <a:rPr lang="en-US" sz="3200"/>
              <a:t>Perception research guides choices;</a:t>
            </a:r>
          </a:p>
          <a:p>
            <a:pPr lvl="1"/>
            <a:r>
              <a:rPr lang="en-US" sz="3200" b="1"/>
              <a:t>Which comparisons </a:t>
            </a:r>
            <a:r>
              <a:rPr lang="en-US" sz="3200"/>
              <a:t>do I want?</a:t>
            </a:r>
          </a:p>
          <a:p>
            <a:pPr lvl="1"/>
            <a:r>
              <a:rPr lang="en-US" sz="3200"/>
              <a:t>Maximize </a:t>
            </a:r>
            <a:r>
              <a:rPr lang="en-US" sz="3200" b="1"/>
              <a:t>data-ink </a:t>
            </a:r>
            <a:r>
              <a:rPr lang="en-US" sz="3200"/>
              <a:t>(within reason).</a:t>
            </a:r>
            <a:endParaRPr lang="en-GB" sz="3200"/>
          </a:p>
        </p:txBody>
      </p:sp>
    </p:spTree>
    <p:extLst>
      <p:ext uri="{BB962C8B-B14F-4D97-AF65-F5344CB8AC3E}">
        <p14:creationId xmlns:p14="http://schemas.microsoft.com/office/powerpoint/2010/main" val="385625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F2924-5681-42CB-B4E0-7327958DC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/>
              <a:t>Today: visualization principles</a:t>
            </a:r>
            <a:endParaRPr lang="en-GB" sz="4000"/>
          </a:p>
        </p:txBody>
      </p:sp>
    </p:spTree>
    <p:extLst>
      <p:ext uri="{BB962C8B-B14F-4D97-AF65-F5344CB8AC3E}">
        <p14:creationId xmlns:p14="http://schemas.microsoft.com/office/powerpoint/2010/main" val="1638680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F2924-5681-42CB-B4E0-7327958DC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/>
              <a:t>Some data visualization principles</a:t>
            </a:r>
            <a:endParaRPr lang="en-GB" sz="4000"/>
          </a:p>
        </p:txBody>
      </p:sp>
    </p:spTree>
    <p:extLst>
      <p:ext uri="{BB962C8B-B14F-4D97-AF65-F5344CB8AC3E}">
        <p14:creationId xmlns:p14="http://schemas.microsoft.com/office/powerpoint/2010/main" val="3312079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572C2-89DD-46EF-93BF-9EB3821F1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6B959-D62C-4C5E-B94E-294DC4AB0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For exploration, data analysis ←</a:t>
            </a:r>
          </a:p>
          <a:p>
            <a:r>
              <a:rPr lang="en-US"/>
              <a:t>For communication</a:t>
            </a:r>
          </a:p>
          <a:p>
            <a:r>
              <a:rPr lang="en-US"/>
              <a:t>For entertainment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8701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A9CFB-8AF9-9C4A-952F-812304A9C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65125"/>
            <a:ext cx="5257800" cy="1325563"/>
          </a:xfrm>
        </p:spPr>
        <p:txBody>
          <a:bodyPr/>
          <a:lstStyle/>
          <a:p>
            <a:r>
              <a:rPr lang="en-US"/>
              <a:t>Anscombe’s quartet</a:t>
            </a:r>
          </a:p>
        </p:txBody>
      </p:sp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2124949B-B378-EF40-9BE8-9B6E72188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6096000" cy="5877113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FCC38C1-4EEF-CE41-8B24-4A17EDA7FC36}"/>
              </a:ext>
            </a:extLst>
          </p:cNvPr>
          <p:cNvSpPr/>
          <p:nvPr/>
        </p:nvSpPr>
        <p:spPr>
          <a:xfrm>
            <a:off x="6096000" y="5507780"/>
            <a:ext cx="2128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/>
              <a:t>Source: Healy (2019)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06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D91C41122784458FEA7C846BE4C604" ma:contentTypeVersion="7" ma:contentTypeDescription="Create a new document." ma:contentTypeScope="" ma:versionID="26a54cb8190cf397c4d36c11cb64c865">
  <xsd:schema xmlns:xsd="http://www.w3.org/2001/XMLSchema" xmlns:xs="http://www.w3.org/2001/XMLSchema" xmlns:p="http://schemas.microsoft.com/office/2006/metadata/properties" xmlns:ns2="376e358b-7748-424b-88cd-7ea9e65fc930" targetNamespace="http://schemas.microsoft.com/office/2006/metadata/properties" ma:root="true" ma:fieldsID="97e864662061dac1e25953d247042dee" ns2:_="">
    <xsd:import namespace="376e358b-7748-424b-88cd-7ea9e65fc93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6e358b-7748-424b-88cd-7ea9e65fc9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61616BE-D7B7-44A5-A4C4-3B7C71E9080F}">
  <ds:schemaRefs>
    <ds:schemaRef ds:uri="376e358b-7748-424b-88cd-7ea9e65fc93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EFE0A5C-9604-4B3E-8F9E-98072B6B9F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2473D4E-B70B-4136-B747-E79AAA180FB8}">
  <ds:schemaRefs>
    <ds:schemaRef ds:uri="5032e021-b0cf-43e6-828a-5b682824f23c"/>
    <ds:schemaRef ds:uri="ef284efa-1316-4307-b1a8-b157427e423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Breedbeeld</PresentationFormat>
  <Slides>51</Slides>
  <Notes>0</Notes>
  <HiddenSlides>0</HiddenSlide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51</vt:i4>
      </vt:variant>
    </vt:vector>
  </HeadingPairs>
  <TitlesOfParts>
    <vt:vector size="52" baseType="lpstr">
      <vt:lpstr>Office Theme</vt:lpstr>
      <vt:lpstr>PowerPoint-presentatie</vt:lpstr>
      <vt:lpstr>This week</vt:lpstr>
      <vt:lpstr>Reading materials for this week</vt:lpstr>
      <vt:lpstr>Assignments this week</vt:lpstr>
      <vt:lpstr>John Tukey (1915 – 2000)</vt:lpstr>
      <vt:lpstr>Today: visualization principles</vt:lpstr>
      <vt:lpstr>Some data visualization principles</vt:lpstr>
      <vt:lpstr>Data visualization</vt:lpstr>
      <vt:lpstr>Anscombe’s quartet</vt:lpstr>
      <vt:lpstr>PowerPoint-presentatie</vt:lpstr>
      <vt:lpstr>Graphics for data analysis</vt:lpstr>
      <vt:lpstr>Plotting the right thing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Making pictures that help analyze data</vt:lpstr>
      <vt:lpstr>Grammar of graphics (Wickham version)</vt:lpstr>
      <vt:lpstr>Grammar of graphics (Wickham version)</vt:lpstr>
      <vt:lpstr>Example data set: cars</vt:lpstr>
      <vt:lpstr>ggplot(data = mpg) +    geom_point(mapping = aes(x = displ, y = hwy,                             color = class))</vt:lpstr>
      <vt:lpstr>ggplot(data = mpg) +    geom_point(mapping = aes(x = displ, y = hwy,                             color = class))</vt:lpstr>
      <vt:lpstr>Facets</vt:lpstr>
      <vt:lpstr>Transformation (stats)</vt:lpstr>
      <vt:lpstr>What should I choose?</vt:lpstr>
      <vt:lpstr>PowerPoint-presentatie</vt:lpstr>
      <vt:lpstr>Color: hue-saturation-brightness (HSB)</vt:lpstr>
      <vt:lpstr>Mackinlay’s  ranking of  encodings</vt:lpstr>
      <vt:lpstr>Gestalt principles of relatedness</vt:lpstr>
      <vt:lpstr>PowerPoint-presentatie</vt:lpstr>
      <vt:lpstr>Some (distilled) principles from Tufte</vt:lpstr>
      <vt:lpstr>PowerPoint-presentatie</vt:lpstr>
      <vt:lpstr>Nightingale Rose / Coxcomb chart</vt:lpstr>
      <vt:lpstr>PowerPoint-presentatie</vt:lpstr>
      <vt:lpstr>PowerPoint-presentatie</vt:lpstr>
      <vt:lpstr>PowerPoint-presentatie</vt:lpstr>
      <vt:lpstr>PowerPoint-presentatie</vt:lpstr>
      <vt:lpstr>ggplot(quakes, aes(factor(mag), stations)) +   theme_tufte() +   geom_tufteboxplot(outlier.colour = "transparent") +   theme(axis.title = element_blank())</vt:lpstr>
      <vt:lpstr>Tufte wisdom</vt:lpstr>
      <vt:lpstr>Some practice</vt:lpstr>
      <vt:lpstr>Answer these questions:</vt:lpstr>
      <vt:lpstr>PowerPoint-presentatie</vt:lpstr>
      <vt:lpstr>PowerPoint-presentatie</vt:lpstr>
      <vt:lpstr>PowerPoint-presentatie</vt:lpstr>
      <vt:lpstr>PowerPoint-presentatie</vt:lpstr>
      <vt:lpstr>PowerPoint-presentatie</vt:lpstr>
      <vt:lpstr>Arkansas COVID-19 dashboard</vt:lpstr>
      <vt:lpstr>Conclusion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Kesteren, E. van (Erik-Jan)</dc:creator>
  <cp:revision>2</cp:revision>
  <dcterms:created xsi:type="dcterms:W3CDTF">2020-03-31T13:53:26Z</dcterms:created>
  <dcterms:modified xsi:type="dcterms:W3CDTF">2020-09-28T17:45:58Z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0x0101003FD91C41122784458FEA7C846BE4C604</vt:lpwstr>
  </property>
</Properties>
</file>